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
 <Relationship Id="rId3" Type="http://schemas.openxmlformats.org/package/2006/relationships/metadata/core-properties" Target="docProps/core.xml" />
 <Relationship Id="rId1" Type="http://schemas.openxmlformats.org/officeDocument/2006/relationships/officeDocument" Target="ppt/presentation.xml" />
 <Relationship Id="rId4" Type="http://schemas.openxmlformats.org/officeDocument/2006/relationships/extended-properties" Target="docProps/app.xml" 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4" y="-72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 />
 <Relationship Id="rId2" Type="http://schemas.openxmlformats.org/officeDocument/2006/relationships/slide" Target="slides/slide1.xml" />
 <Relationship Id="rId3" Type="http://schemas.openxmlformats.org/officeDocument/2006/relationships/slide" Target="slides/slide2.xml" />
 <Relationship Id="rId4" Type="http://schemas.openxmlformats.org/officeDocument/2006/relationships/slide" Target="slides/slide3.xml" />
 <Relationship Id="rId5" Type="http://schemas.openxmlformats.org/officeDocument/2006/relationships/slide" Target="slides/slide4.xml" />
 <Relationship Id="rId6" Type="http://schemas.openxmlformats.org/officeDocument/2006/relationships/slide" Target="slides/slide5.xml" />
 <Relationship Id="rId7" Type="http://schemas.openxmlformats.org/officeDocument/2006/relationships/slide" Target="slides/slide6.xml" />
 <Relationship Id="rId8" Type="http://schemas.openxmlformats.org/officeDocument/2006/relationships/slide" Target="slides/slide7.xml" />
 <Relationship Id="rId9" Type="http://schemas.openxmlformats.org/officeDocument/2006/relationships/slide" Target="slides/slide8.xml" />
 <Relationship Id="rId10" Type="http://schemas.openxmlformats.org/officeDocument/2006/relationships/slide" Target="slides/slide9.xml" />
 <Relationship Id="rId11" Type="http://schemas.openxmlformats.org/officeDocument/2006/relationships/slide" Target="slides/slide10.xml" />
 <Relationship Id="rId12" Type="http://schemas.openxmlformats.org/officeDocument/2006/relationships/slide" Target="slides/slide11.xml" />
 <Relationship Id="rId13" Type="http://schemas.openxmlformats.org/officeDocument/2006/relationships/slide" Target="slides/slide12.xml" />
 <Relationship Id="rId14" Type="http://schemas.openxmlformats.org/officeDocument/2006/relationships/slide" Target="slides/slide13.xml" />
 <Relationship Id="rId15" Type="http://schemas.openxmlformats.org/officeDocument/2006/relationships/slide" Target="slides/slide14.xml" />
 <Relationship Id="rId16" Type="http://schemas.openxmlformats.org/officeDocument/2006/relationships/slide" Target="slides/slide15.xml" />
 <Relationship Id="rId17" Type="http://schemas.openxmlformats.org/officeDocument/2006/relationships/slide" Target="slides/slide16.xml" />
 <Relationship Id="rId18" Type="http://schemas.openxmlformats.org/officeDocument/2006/relationships/slide" Target="slides/slide17.xml" />
 <Relationship Id="rId19" Type="http://schemas.openxmlformats.org/officeDocument/2006/relationships/slide" Target="slides/slide18.xml" />
 <Relationship Id="rId20" Type="http://schemas.openxmlformats.org/officeDocument/2006/relationships/slide" Target="slides/slide19.xml" />
 <Relationship Id="rId21" Type="http://schemas.openxmlformats.org/officeDocument/2006/relationships/slide" Target="slides/slide20.xml" />
 <Relationship Id="rId22" Type="http://schemas.openxmlformats.org/officeDocument/2006/relationships/slide" Target="slides/slide21.xml" />
 <Relationship Id="rId23" Type="http://schemas.openxmlformats.org/officeDocument/2006/relationships/slide" Target="slides/slide22.xml" />
 <Relationship Id="rId24" Type="http://schemas.openxmlformats.org/officeDocument/2006/relationships/slide" Target="slides/slide23.xml" />
 <Relationship Id="rId25" Type="http://schemas.openxmlformats.org/officeDocument/2006/relationships/slide" Target="slides/slide24.xml" />
 <Relationship Id="rId26" Type="http://schemas.openxmlformats.org/officeDocument/2006/relationships/slide" Target="slides/slide25.xml" />
 <Relationship Id="rId27" Type="http://schemas.openxmlformats.org/officeDocument/2006/relationships/slide" Target="slides/slide26.xml" />
 <Relationship Id="rId28" Type="http://schemas.openxmlformats.org/officeDocument/2006/relationships/slide" Target="slides/slide27.xml" />
 <Relationship Id="rId29" Type="http://schemas.openxmlformats.org/officeDocument/2006/relationships/slide" Target="slides/slide28.xml" />
 <Relationship Id="rId30" Type="http://schemas.openxmlformats.org/officeDocument/2006/relationships/slide" Target="slides/slide29.xml" />
 <Relationship Id="rId31" Type="http://schemas.openxmlformats.org/officeDocument/2006/relationships/slide" Target="slides/slide30.xml" />
 <Relationship Id="rId32" Type="http://schemas.openxmlformats.org/officeDocument/2006/relationships/slide" Target="slides/slide31.xml" />
 <Relationship Id="rId33" Type="http://schemas.openxmlformats.org/officeDocument/2006/relationships/slide" Target="slides/slide32.xml" />
 <Relationship Id="rId34" Type="http://schemas.openxmlformats.org/officeDocument/2006/relationships/slide" Target="slides/slide33.xml" />
 <Relationship Id="rId35" Type="http://schemas.openxmlformats.org/officeDocument/2006/relationships/slide" Target="slides/slide34.xml" />
 <Relationship Id="rId36" Type="http://schemas.openxmlformats.org/officeDocument/2006/relationships/presProps" Target="presProps.xml" />
 <Relationship Id="rId37" Type="http://schemas.openxmlformats.org/officeDocument/2006/relationships/viewProps" Target="viewProps.xml" />
 <Relationship Id="rId38" Type="http://schemas.openxmlformats.org/officeDocument/2006/relationships/theme" Target="theme/theme1.xml" />
 <Relationship Id="rId39" Type="http://schemas.openxmlformats.org/officeDocument/2006/relationships/tableStyles" Target="tableStyles.xml" 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.jpeg" />
</Relationships>

</file>

<file path=ppt/slides/_rels/slide10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0.jpeg" />
</Relationships>

</file>

<file path=ppt/slides/_rels/slide1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1.jpeg" />
</Relationships>

</file>

<file path=ppt/slides/_rels/slide1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2.jpeg" />
</Relationships>

</file>

<file path=ppt/slides/_rels/slide1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3.jpeg" />
</Relationships>

</file>

<file path=ppt/slides/_rels/slide1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4.jpeg" />
</Relationships>

</file>

<file path=ppt/slides/_rels/slide1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5.jpeg" />
</Relationships>

</file>

<file path=ppt/slides/_rels/slide1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6.jpeg" />
</Relationships>

</file>

<file path=ppt/slides/_rels/slide1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7.jpeg" />
</Relationships>

</file>

<file path=ppt/slides/_rels/slide1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8.jpeg" />
</Relationships>

</file>

<file path=ppt/slides/_rels/slide19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9.jpeg" 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.jpeg" />
</Relationships>

</file>

<file path=ppt/slides/_rels/slide20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0.jpeg" />
</Relationships>

</file>

<file path=ppt/slides/_rels/slide2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1.jpeg" />
</Relationships>

</file>

<file path=ppt/slides/_rels/slide2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2.jpeg" />
</Relationships>

</file>

<file path=ppt/slides/_rels/slide2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3.jpeg" />
</Relationships>

</file>

<file path=ppt/slides/_rels/slide2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4.jpeg" />
</Relationships>

</file>

<file path=ppt/slides/_rels/slide2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5.jpeg" />
</Relationships>

</file>

<file path=ppt/slides/_rels/slide2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6.jpeg" />
</Relationships>

</file>

<file path=ppt/slides/_rels/slide2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7.jpeg" />
</Relationships>

</file>

<file path=ppt/slides/_rels/slide2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8.jpeg" />
</Relationships>

</file>

<file path=ppt/slides/_rels/slide29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9.jpeg" 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.jpeg" />
</Relationships>

</file>

<file path=ppt/slides/_rels/slide30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0.jpeg" />
</Relationships>

</file>

<file path=ppt/slides/_rels/slide3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1.jpeg" />
</Relationships>

</file>

<file path=ppt/slides/_rels/slide3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2.jpeg" />
</Relationships>

</file>

<file path=ppt/slides/_rels/slide3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3.jpeg" />
</Relationships>

</file>

<file path=ppt/slides/_rels/slide3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4.jpeg" 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4.jpeg" 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5.jpeg" 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6.jpeg" 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7.jpeg" 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8.jpeg" />
</Relationships>

</file>

<file path=ppt/slides/_rels/slide9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9.jpeg" 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892300" y="850900"/>
            <a:ext cx="7251700" cy="774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6900"/>
              </a:lnSpc>
            </a:pPr>
            <a:r>
              <a:rPr lang="en-CA" sz="6012" b="1" smtClean="0">
                <a:solidFill>
                  <a:srgbClr val="CF0D2F"/>
                </a:solidFill>
                <a:latin typeface="Arial Bold"/>
                <a:cs typeface="Arial Bold"/>
              </a:rPr>
              <a:t>IP-Телефония</a:t>
            </a:r>
          </a:p>
          <a:p>
            <a:pPr>
              <a:lnSpc>
                <a:spcPts val="6900"/>
              </a:lnSpc>
            </a:pPr>
            <a:endParaRPr lang="en-CA" sz="6002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340100" y="2501900"/>
            <a:ext cx="5803900" cy="774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6900"/>
              </a:lnSpc>
            </a:pPr>
            <a:r>
              <a:rPr lang="en-CA" sz="6012" b="1" smtClean="0">
                <a:solidFill>
                  <a:srgbClr val="FF0000"/>
                </a:solidFill>
                <a:latin typeface="Arial Bold"/>
                <a:cs typeface="Arial Bold"/>
              </a:rPr>
              <a:t>в NGN</a:t>
            </a:r>
          </a:p>
          <a:p>
            <a:pPr>
              <a:lnSpc>
                <a:spcPts val="6900"/>
              </a:lnSpc>
            </a:pPr>
            <a:endParaRPr lang="en-CA" sz="60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03500" y="4508500"/>
            <a:ext cx="6540500" cy="736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08" b="1" smtClean="0">
                <a:solidFill>
                  <a:srgbClr val="003399"/>
                </a:solidFill>
                <a:latin typeface="Arial Bold"/>
                <a:cs typeface="Arial Bold"/>
              </a:rPr>
              <a:t>Костюкович Н.Ф.</a:t>
            </a:r>
          </a:p>
          <a:p>
            <a:pPr>
              <a:lnSpc>
                <a:spcPts val="4600"/>
              </a:lnSpc>
            </a:pPr>
            <a:endParaRPr lang="en-CA" sz="3998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828800" y="88900"/>
            <a:ext cx="7315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CA" sz="3214" b="1" smtClean="0">
                <a:solidFill>
                  <a:srgbClr val="0000FF"/>
                </a:solidFill>
                <a:latin typeface="Arial Bold"/>
                <a:cs typeface="Arial Bold"/>
              </a:rPr>
              <a:t>Определены три основных</a:t>
            </a:r>
          </a:p>
          <a:p>
            <a:pPr>
              <a:lnSpc>
                <a:spcPts val="28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95400" y="495300"/>
            <a:ext cx="7848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75"/>
              </a:lnSpc>
            </a:pPr>
            <a:r>
              <a:rPr lang="en-CA" sz="3214" b="1" smtClean="0">
                <a:solidFill>
                  <a:srgbClr val="0000FF"/>
                </a:solidFill>
                <a:latin typeface="Arial Bold"/>
                <a:cs typeface="Arial Bold"/>
              </a:rPr>
              <a:t>принципа построения сети NGN:</a:t>
            </a:r>
          </a:p>
          <a:p>
            <a:pPr>
              <a:lnSpc>
                <a:spcPts val="317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1176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6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 NGN - это сеть с распределенной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04800" y="1600200"/>
            <a:ext cx="8839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архитектурой, построенная на открытых</a:t>
            </a:r>
          </a:p>
          <a:p>
            <a:pPr>
              <a:lnSpc>
                <a:spcPts val="334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04800" y="2019300"/>
            <a:ext cx="8839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3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протоколах и интерфейсах, где каждый</a:t>
            </a:r>
          </a:p>
          <a:p>
            <a:pPr>
              <a:lnSpc>
                <a:spcPts val="353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04800" y="2463800"/>
            <a:ext cx="8839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7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уровень независим от других.</a:t>
            </a:r>
          </a:p>
          <a:p>
            <a:pPr>
              <a:lnSpc>
                <a:spcPts val="337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3035300"/>
            <a:ext cx="90678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CA" sz="3204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В качестве транспортной сети в NGN</a:t>
            </a:r>
            <a:br>
              <a:rPr lang="en-CA" sz="3206" smtClean="0">
                <a:solidFill>
                  <a:srgbClr val="000000"/>
                </a:solidFill>
                <a:latin typeface="Times New Roman"/>
              </a:rPr>
            </a:b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используется сеть с пакетной</a:t>
            </a:r>
          </a:p>
          <a:p>
            <a:pPr>
              <a:lnSpc>
                <a:spcPts val="350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04800" y="3924300"/>
            <a:ext cx="88392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коммутацией для всех видов трафика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(мультисервисная транспортная сеть);</a:t>
            </a:r>
          </a:p>
          <a:p>
            <a:pPr>
              <a:lnSpc>
                <a:spcPts val="34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6200" y="4940300"/>
            <a:ext cx="90678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CA" sz="3206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 Для взаимодействия с предыдущими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сетями в NGN предусмотрено</a:t>
            </a:r>
          </a:p>
          <a:p>
            <a:pPr>
              <a:lnSpc>
                <a:spcPts val="35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04800" y="5829300"/>
            <a:ext cx="8839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использования ноыого сетевого</a:t>
            </a:r>
          </a:p>
          <a:p>
            <a:pPr>
              <a:lnSpc>
                <a:spcPts val="3375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304800" y="6299200"/>
            <a:ext cx="8839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5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компонента - Softswitch.</a:t>
            </a:r>
          </a:p>
          <a:p>
            <a:pPr>
              <a:lnSpc>
                <a:spcPts val="315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2565400" y="228600"/>
            <a:ext cx="65786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Архитектура NGN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33400" y="901700"/>
            <a:ext cx="3683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1.</a:t>
            </a:r>
          </a:p>
          <a:p>
            <a:pPr>
              <a:lnSpc>
                <a:spcPts val="345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33400" y="2006600"/>
            <a:ext cx="3683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2.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33400" y="3098800"/>
            <a:ext cx="3683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3.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33400" y="4203700"/>
            <a:ext cx="3683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4.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33400" y="5295900"/>
            <a:ext cx="3683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5.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667000" y="1028700"/>
            <a:ext cx="63627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Приложения (Services)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03300" y="1447800"/>
            <a:ext cx="80264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CA" sz="1606" b="1" smtClean="0">
                <a:solidFill>
                  <a:srgbClr val="000000"/>
                </a:solidFill>
                <a:latin typeface="Arial Bold"/>
                <a:cs typeface="Arial Bold"/>
              </a:rPr>
              <a:t>Традиционные услуги IN, Новые услуги обработки, хранения, поиска, …</a:t>
            </a:r>
          </a:p>
          <a:p>
            <a:pPr>
              <a:lnSpc>
                <a:spcPts val="1840"/>
              </a:lnSpc>
            </a:pPr>
            <a:endParaRPr lang="en-CA" sz="1596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739900" y="2108200"/>
            <a:ext cx="7289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  <a:tabLst>
                <a:tab pos="876300" algn="l"/>
              </a:tabLst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API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(Parlay API, JAIN, WinAPI, …)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819400" y="2933700"/>
            <a:ext cx="62103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7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Уровень Softswitch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536700" y="3416300"/>
            <a:ext cx="74930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00"/>
                </a:solidFill>
                <a:latin typeface="Arial Bold"/>
                <a:cs typeface="Arial Bold"/>
              </a:rPr>
              <a:t>Управление (соединениями, вызовами, трафиком)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447800" y="4064000"/>
            <a:ext cx="7581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Взаимодействие с транспортными сетями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2006600" y="4419600"/>
            <a:ext cx="70231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00"/>
                </a:solidFill>
                <a:latin typeface="Arial Bold"/>
                <a:cs typeface="Arial Bold"/>
              </a:rPr>
              <a:t>(MGCP/MEGACO/H.248, H.323, SIP, INAP, …)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2781300" y="5118100"/>
            <a:ext cx="62484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70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Транспортные сети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676400" y="5600700"/>
            <a:ext cx="73533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00"/>
                </a:solidFill>
                <a:latin typeface="Arial Bold"/>
                <a:cs typeface="Arial Bold"/>
              </a:rPr>
              <a:t>(ТфОП, N-ISDN, IP/MPLS, ATM, GE, 10GE, OSN, …)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2286000" y="469900"/>
            <a:ext cx="17145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Softswitch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209800" y="1041400"/>
            <a:ext cx="17907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413" b="1" smtClean="0">
                <a:solidFill>
                  <a:srgbClr val="000000"/>
                </a:solidFill>
                <a:latin typeface="Arial Bold"/>
                <a:cs typeface="Arial Bold"/>
              </a:rPr>
              <a:t>SG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84300" y="1244600"/>
            <a:ext cx="26162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413" b="1" smtClean="0">
                <a:solidFill>
                  <a:srgbClr val="000000"/>
                </a:solidFill>
                <a:latin typeface="Arial Bold"/>
                <a:cs typeface="Arial Bold"/>
              </a:rPr>
              <a:t>SP</a:t>
            </a:r>
          </a:p>
          <a:p>
            <a:pPr>
              <a:lnSpc>
                <a:spcPts val="156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235200" y="2489200"/>
            <a:ext cx="17653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413" b="1" smtClean="0">
                <a:solidFill>
                  <a:srgbClr val="000000"/>
                </a:solidFill>
                <a:latin typeface="Arial Bold"/>
                <a:cs typeface="Arial Bold"/>
              </a:rPr>
              <a:t>TGW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102100" y="685800"/>
            <a:ext cx="49403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MGC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591300" y="1041400"/>
            <a:ext cx="24511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413" b="1" smtClean="0">
                <a:solidFill>
                  <a:srgbClr val="000000"/>
                </a:solidFill>
                <a:latin typeface="Arial Bold"/>
                <a:cs typeface="Arial Bold"/>
              </a:rPr>
              <a:t>SG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442200" y="1409700"/>
            <a:ext cx="16002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413" b="1" smtClean="0">
                <a:solidFill>
                  <a:srgbClr val="000000"/>
                </a:solidFill>
                <a:latin typeface="Arial Bold"/>
                <a:cs typeface="Arial Bold"/>
              </a:rPr>
              <a:t>SP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489700" y="2489200"/>
            <a:ext cx="25527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413" b="1" smtClean="0">
                <a:solidFill>
                  <a:srgbClr val="000000"/>
                </a:solidFill>
                <a:latin typeface="Arial Bold"/>
                <a:cs typeface="Arial Bold"/>
              </a:rPr>
              <a:t>TGW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984500" y="2692400"/>
            <a:ext cx="17018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810" b="1" smtClean="0">
                <a:solidFill>
                  <a:srgbClr val="009900"/>
                </a:solidFill>
                <a:latin typeface="Arial Bold"/>
                <a:cs typeface="Arial Bold"/>
              </a:rPr>
              <a:t>ISUP/SCTP</a:t>
            </a:r>
          </a:p>
          <a:p>
            <a:pPr>
              <a:lnSpc>
                <a:spcPts val="153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800600" y="2768600"/>
            <a:ext cx="42291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810" b="1" smtClean="0">
                <a:solidFill>
                  <a:srgbClr val="FF0000"/>
                </a:solidFill>
                <a:latin typeface="Arial Bold"/>
                <a:cs typeface="Arial Bold"/>
              </a:rPr>
              <a:t>MGCP</a:t>
            </a:r>
          </a:p>
          <a:p>
            <a:pPr>
              <a:lnSpc>
                <a:spcPts val="144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333500" y="3848100"/>
            <a:ext cx="78105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43" b="1" spc="-10" smtClean="0">
                <a:solidFill>
                  <a:srgbClr val="000000"/>
                </a:solidFill>
                <a:latin typeface="Arial Bold"/>
                <a:cs typeface="Arial Bold"/>
              </a:rPr>
              <a:t>АТС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4597400" y="4432300"/>
            <a:ext cx="4546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CN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7670800" y="4787900"/>
            <a:ext cx="14732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75"/>
              </a:lnSpc>
            </a:pPr>
            <a:r>
              <a:rPr lang="en-CA" sz="1343" b="1" spc="-10" smtClean="0">
                <a:solidFill>
                  <a:srgbClr val="000000"/>
                </a:solidFill>
                <a:latin typeface="Arial Bold"/>
                <a:cs typeface="Arial Bold"/>
              </a:rPr>
              <a:t>АТС</a:t>
            </a:r>
          </a:p>
          <a:p>
            <a:pPr>
              <a:lnSpc>
                <a:spcPts val="1475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3187700" y="190500"/>
            <a:ext cx="59563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4" b="1" smtClean="0">
                <a:solidFill>
                  <a:srgbClr val="0000FF"/>
                </a:solidFill>
                <a:latin typeface="Arial Bold"/>
                <a:cs typeface="Arial Bold"/>
              </a:rPr>
              <a:t>Пример  NGN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33400" y="330200"/>
            <a:ext cx="8610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Функции Softswitch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30200" y="901700"/>
            <a:ext cx="8813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2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  Управление медиа-шлюзами (в</a:t>
            </a:r>
          </a:p>
          <a:p>
            <a:pPr>
              <a:lnSpc>
                <a:spcPts val="345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39800" y="1333500"/>
            <a:ext cx="82042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плоскости U, C, M) по протоколам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MGCP/MEGACO/H.248, H.323, SIP</a:t>
            </a:r>
          </a:p>
          <a:p>
            <a:pPr>
              <a:lnSpc>
                <a:spcPts val="33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30200" y="2298700"/>
            <a:ext cx="8813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  <a:tabLst>
                <a:tab pos="609600" algn="l"/>
              </a:tabLst>
            </a:pPr>
            <a:r>
              <a:rPr lang="en-CA" sz="3012" b="1" smtClean="0">
                <a:solidFill>
                  <a:srgbClr val="CF0D2F"/>
                </a:solidFill>
                <a:latin typeface="Arial Bold"/>
                <a:cs typeface="Arial Bold"/>
              </a:rPr>
              <a:t>2.</a:t>
            </a: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  Управление транспортными сетями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	(установление соединений,</a:t>
            </a:r>
          </a:p>
          <a:p>
            <a:pPr>
              <a:lnSpc>
                <a:spcPts val="32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39800" y="3111500"/>
            <a:ext cx="8204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2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маршрутизация, управление трафиком)</a:t>
            </a:r>
          </a:p>
          <a:p>
            <a:pPr>
              <a:lnSpc>
                <a:spcPts val="332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30200" y="3644900"/>
            <a:ext cx="8813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2" b="1" smtClean="0">
                <a:solidFill>
                  <a:srgbClr val="CF0D2F"/>
                </a:solidFill>
                <a:latin typeface="Arial Bold"/>
                <a:cs typeface="Arial Bold"/>
              </a:rPr>
              <a:t>3.</a:t>
            </a: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  Поддержка интерфейсов</a:t>
            </a:r>
          </a:p>
          <a:p>
            <a:pPr>
              <a:lnSpc>
                <a:spcPts val="345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39800" y="4089400"/>
            <a:ext cx="8204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45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взаимодействия с приложениями</a:t>
            </a:r>
          </a:p>
          <a:p>
            <a:pPr>
              <a:lnSpc>
                <a:spcPts val="3145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30200" y="4635500"/>
            <a:ext cx="8813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  <a:tabLst>
                <a:tab pos="609600" algn="l"/>
              </a:tabLst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4.</a:t>
            </a: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  Осуществляет взаимодействие с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	серверами приложений</a:t>
            </a:r>
          </a:p>
          <a:p>
            <a:pPr>
              <a:lnSpc>
                <a:spcPts val="32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0200" y="5588000"/>
            <a:ext cx="8813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  <a:tabLst>
                <a:tab pos="609600" algn="l"/>
              </a:tabLst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5.</a:t>
            </a: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  Эксплуатация, администрирование,</a:t>
            </a:r>
            <a:br>
              <a:rPr lang="en-CA" sz="3002" smtClean="0">
                <a:solidFill>
                  <a:srgbClr val="000000"/>
                </a:solidFill>
                <a:latin typeface="Times New Roman"/>
              </a:rPr>
            </a:b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	техническое обслуживание</a:t>
            </a:r>
          </a:p>
          <a:p>
            <a:pPr>
              <a:lnSpc>
                <a:spcPts val="330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2159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Аутентификация абонентов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7239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Маршрутизация вызовов в пакетной сети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2573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Тарификация вызовов и сбор статистической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информации</a:t>
            </a:r>
          </a:p>
          <a:p>
            <a:pPr>
              <a:lnSpc>
                <a:spcPts val="30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21590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Управление оборудованием транспортных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шлюзов</a:t>
            </a:r>
          </a:p>
          <a:p>
            <a:pPr>
              <a:lnSpc>
                <a:spcPts val="30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30480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Сигнальное взаимодействие с сетями DTM и</a:t>
            </a:r>
            <a:br>
              <a:rPr lang="en-CA" sz="2798" smtClean="0">
                <a:solidFill>
                  <a:srgbClr val="000000"/>
                </a:solidFill>
                <a:latin typeface="Times New Roman"/>
              </a:rPr>
            </a:b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внутри пакетной сети</a:t>
            </a:r>
          </a:p>
          <a:p>
            <a:pPr>
              <a:lnSpc>
                <a:spcPts val="310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39243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Управление базовым вызовом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44450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Предоставление ДВО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49530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Взаимодействие с системой менеджмента сети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6200" y="54610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Обеспечение доступа к серверу приложений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6200" y="59817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Обеспечение доступа к IN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342900" y="203200"/>
            <a:ext cx="88011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CC"/>
                </a:solidFill>
                <a:latin typeface="Arial Bold"/>
                <a:cs typeface="Arial Bold"/>
              </a:rPr>
              <a:t>Классификация типов оборудования и ПО NGN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901700" y="254000"/>
            <a:ext cx="82423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Функции шлюзов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8382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- транспортный шлюз (Media Gateway (MG));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2700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65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- сигнальные шлюзы (Signalling Gateway (SG));</a:t>
            </a:r>
          </a:p>
          <a:p>
            <a:pPr>
              <a:lnSpc>
                <a:spcPts val="3265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1689100"/>
            <a:ext cx="9067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- транкинговый шлюз (Trunking Gateway (TGW))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совместная реализация функций MG и SG;</a:t>
            </a:r>
          </a:p>
          <a:p>
            <a:pPr>
              <a:lnSpc>
                <a:spcPts val="32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25019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5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- шлюз доступа (Access Gateway (AGW)) -</a:t>
            </a:r>
          </a:p>
          <a:p>
            <a:pPr>
              <a:lnSpc>
                <a:spcPts val="3305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2908300"/>
            <a:ext cx="9067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реализация функции MG и SG для оборудования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доступа, подключаемого через интерфейс V5 ;</a:t>
            </a:r>
          </a:p>
          <a:p>
            <a:pPr>
              <a:lnSpc>
                <a:spcPts val="33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37592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55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- резидентный шлюз доступа (Residential Access</a:t>
            </a:r>
          </a:p>
          <a:p>
            <a:pPr>
              <a:lnSpc>
                <a:spcPts val="3055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41529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3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Gateway (RAGW)) - реализация функции</a:t>
            </a:r>
          </a:p>
          <a:p>
            <a:pPr>
              <a:lnSpc>
                <a:spcPts val="323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6200" y="45593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1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подключения пользователей, использующих</a:t>
            </a:r>
          </a:p>
          <a:p>
            <a:pPr>
              <a:lnSpc>
                <a:spcPts val="331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6200" y="49784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75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терминальное оборудование ТфОП/ЦСИС к</a:t>
            </a:r>
          </a:p>
          <a:p>
            <a:pPr>
              <a:lnSpc>
                <a:spcPts val="3175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6200" y="53721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25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мультисервисной сети.</a:t>
            </a:r>
          </a:p>
          <a:p>
            <a:pPr>
              <a:lnSpc>
                <a:spcPts val="3325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800100" y="342900"/>
            <a:ext cx="83439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Терминальное оборудование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9779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Основные типы терминальных устройств,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4224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45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предназначенных для работы в сетях NGN - SIP-</a:t>
            </a:r>
          </a:p>
          <a:p>
            <a:pPr>
              <a:lnSpc>
                <a:spcPts val="3145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1816100"/>
            <a:ext cx="9067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терминалы и Н.323-терминалы, также иногда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используется терминальное оборудование на</a:t>
            </a:r>
          </a:p>
          <a:p>
            <a:pPr>
              <a:lnSpc>
                <a:spcPts val="33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26670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90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основе протокола MEGACO.</a:t>
            </a:r>
          </a:p>
          <a:p>
            <a:pPr>
              <a:lnSpc>
                <a:spcPts val="309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3187700"/>
            <a:ext cx="9067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00"/>
              </a:lnSpc>
            </a:pP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Еще одним видом терминального оборудования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00" smtClean="0">
                <a:solidFill>
                  <a:srgbClr val="000000"/>
                </a:solidFill>
                <a:latin typeface="Arial"/>
                <a:cs typeface="Arial"/>
              </a:rPr>
              <a:t>являются интегрированные устройства доступа</a:t>
            </a:r>
          </a:p>
          <a:p>
            <a:pPr>
              <a:lnSpc>
                <a:spcPts val="33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40259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75"/>
              </a:lnSpc>
            </a:pPr>
            <a:r>
              <a:rPr lang="en-CA" sz="3002" smtClean="0">
                <a:solidFill>
                  <a:srgbClr val="000000"/>
                </a:solidFill>
                <a:latin typeface="Arial"/>
                <a:cs typeface="Arial"/>
              </a:rPr>
              <a:t>(IAD).</a:t>
            </a:r>
          </a:p>
          <a:p>
            <a:pPr>
              <a:lnSpc>
                <a:spcPts val="3175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45466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Через IAD могут включаться ТА, ПК, FAX, а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6200" y="50292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06" smtClean="0">
                <a:solidFill>
                  <a:srgbClr val="000000"/>
                </a:solidFill>
                <a:latin typeface="Arial"/>
                <a:cs typeface="Arial"/>
              </a:rPr>
              <a:t>также локальные вычислительные сети LAN</a:t>
            </a:r>
          </a:p>
          <a:p>
            <a:pPr>
              <a:lnSpc>
                <a:spcPts val="334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6200" y="54483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30"/>
              </a:lnSpc>
            </a:pP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по различным технологиям.</a:t>
            </a:r>
          </a:p>
          <a:p>
            <a:pPr>
              <a:lnSpc>
                <a:spcPts val="353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384300" y="685800"/>
            <a:ext cx="77597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4" b="1" smtClean="0">
                <a:solidFill>
                  <a:srgbClr val="0000FF"/>
                </a:solidFill>
                <a:latin typeface="Arial Bold"/>
                <a:cs typeface="Arial Bold"/>
              </a:rPr>
              <a:t>Классификация оборудования,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58900" y="1155700"/>
            <a:ext cx="77851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16" b="1" smtClean="0">
                <a:solidFill>
                  <a:srgbClr val="0000FF"/>
                </a:solidFill>
                <a:latin typeface="Arial Bold"/>
                <a:cs typeface="Arial Bold"/>
              </a:rPr>
              <a:t>реализующего функции Softswitch</a:t>
            </a:r>
          </a:p>
          <a:p>
            <a:pPr>
              <a:lnSpc>
                <a:spcPts val="334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727200"/>
            <a:ext cx="90678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  <a:tabLst>
                <a:tab pos="609600" algn="l"/>
              </a:tabLst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Оборудование и ПО, реализующее функции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	гибкого коммутатора, представляет</a:t>
            </a:r>
          </a:p>
          <a:p>
            <a:pPr>
              <a:lnSpc>
                <a:spcPts val="35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26162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75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собой масштабируемый программно-</a:t>
            </a:r>
          </a:p>
          <a:p>
            <a:pPr>
              <a:lnSpc>
                <a:spcPts val="3375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5800" y="3060700"/>
            <a:ext cx="84582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аппаратный комплекс, построенный в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соответствии с архитектурной</a:t>
            </a:r>
          </a:p>
          <a:p>
            <a:pPr>
              <a:lnSpc>
                <a:spcPts val="34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39243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2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концепцией SoftSwitch-ISC-2002.</a:t>
            </a:r>
          </a:p>
          <a:p>
            <a:pPr>
              <a:lnSpc>
                <a:spcPts val="352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44958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ISC - International Softswitch Consortium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800100" y="342900"/>
            <a:ext cx="83439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План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10414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75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1) 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ЭТАПЫ ЭВОЛЮЦИИ</a:t>
            </a:r>
          </a:p>
          <a:p>
            <a:pPr>
              <a:lnSpc>
                <a:spcPts val="3275"/>
              </a:lnSpc>
            </a:pPr>
            <a:endParaRPr lang="en-CA" sz="286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4605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ТЕЛЕКОММУНИКАЦИОННЫХ СИСТЕМ</a:t>
            </a:r>
          </a:p>
          <a:p>
            <a:pPr>
              <a:lnSpc>
                <a:spcPts val="306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19558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2) Основные принципы построения NGN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24892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3) Классификация оборудования, реализующего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функции Softswitch</a:t>
            </a:r>
          </a:p>
          <a:p>
            <a:pPr>
              <a:lnSpc>
                <a:spcPts val="30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33655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4) Протоколы сигнализации в NGN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38735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5) Взаимодействие элементов  Softswitch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901700" y="152400"/>
            <a:ext cx="82423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Технологии и протоколы NGN. Softswitch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444500" y="76200"/>
            <a:ext cx="86995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В общем случае, комплекс оборудования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гибкого коммутатора включает в себя</a:t>
            </a:r>
          </a:p>
          <a:p>
            <a:pPr>
              <a:lnSpc>
                <a:spcPts val="35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222500" y="1016000"/>
            <a:ext cx="69215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следующие устройства:</a:t>
            </a:r>
          </a:p>
          <a:p>
            <a:pPr>
              <a:lnSpc>
                <a:spcPts val="28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2082800"/>
            <a:ext cx="90678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  <a:tabLst>
                <a:tab pos="609600" algn="l"/>
              </a:tabLst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  шлюз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(MG - Media Gateway), реализующий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функции преобразования речевой</a:t>
            </a:r>
          </a:p>
          <a:p>
            <a:pPr>
              <a:lnSpc>
                <a:spcPts val="28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27940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75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информации в пакеты IP, взаимодействия с</a:t>
            </a:r>
          </a:p>
          <a:p>
            <a:pPr>
              <a:lnSpc>
                <a:spcPts val="2675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5800" y="31369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5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ТфОП, маршрутизации пакетов IP,</a:t>
            </a:r>
          </a:p>
          <a:p>
            <a:pPr>
              <a:lnSpc>
                <a:spcPts val="2705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35687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  устройство управления вызовами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85800" y="40894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35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(MGC - Media Gateway Controller),</a:t>
            </a:r>
          </a:p>
          <a:p>
            <a:pPr>
              <a:lnSpc>
                <a:spcPts val="2635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85800" y="44323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9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реализующее функции управления</a:t>
            </a:r>
          </a:p>
          <a:p>
            <a:pPr>
              <a:lnSpc>
                <a:spcPts val="259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4762500"/>
            <a:ext cx="8458200" cy="850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устройствами, входящими в состав гибкого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коммутатора,</a:t>
            </a:r>
          </a:p>
          <a:p>
            <a:pPr>
              <a:lnSpc>
                <a:spcPts val="27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1651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65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  конвертер протокола SIP 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(SIP Proxy),</a:t>
            </a:r>
          </a:p>
          <a:p>
            <a:pPr>
              <a:lnSpc>
                <a:spcPts val="3965"/>
              </a:lnSpc>
            </a:pPr>
            <a:endParaRPr lang="en-CA" sz="3478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6731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35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реализующий функции взаимодействия</a:t>
            </a:r>
          </a:p>
          <a:p>
            <a:pPr>
              <a:lnSpc>
                <a:spcPts val="303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5800" y="10668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устройств, входящих в состав гибкого</a:t>
            </a:r>
          </a:p>
          <a:p>
            <a:pPr>
              <a:lnSpc>
                <a:spcPts val="299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14351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2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коммутатора с устройствами,</a:t>
            </a:r>
          </a:p>
          <a:p>
            <a:pPr>
              <a:lnSpc>
                <a:spcPts val="312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5800" y="18288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95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работающими по протоколу SIP,</a:t>
            </a:r>
          </a:p>
          <a:p>
            <a:pPr>
              <a:lnSpc>
                <a:spcPts val="309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23368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65"/>
              </a:lnSpc>
            </a:pPr>
            <a:r>
              <a:rPr lang="en-CA" sz="3602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2" b="1" smtClean="0">
                <a:solidFill>
                  <a:srgbClr val="0000FF"/>
                </a:solidFill>
                <a:latin typeface="Arial Bold"/>
                <a:cs typeface="Arial Bold"/>
              </a:rPr>
              <a:t>  шлюз сигнализации </a:t>
            </a: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(SG - Signaling</a:t>
            </a:r>
          </a:p>
          <a:p>
            <a:pPr>
              <a:lnSpc>
                <a:spcPts val="3965"/>
              </a:lnSpc>
            </a:pPr>
            <a:endParaRPr lang="en-CA" sz="3437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85800" y="28321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35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Gateway), реализующий функции</a:t>
            </a:r>
          </a:p>
          <a:p>
            <a:pPr>
              <a:lnSpc>
                <a:spcPts val="303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85800" y="32131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1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взаимодействия устройств, входящих в</a:t>
            </a:r>
          </a:p>
          <a:p>
            <a:pPr>
              <a:lnSpc>
                <a:spcPts val="311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3619500"/>
            <a:ext cx="8458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состав гибкого коммутатора с сетью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ОКС №7;</a:t>
            </a:r>
          </a:p>
          <a:p>
            <a:pPr>
              <a:lnSpc>
                <a:spcPts val="30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6200" y="45085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  сервер приложений 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(AS - Application</a:t>
            </a:r>
          </a:p>
          <a:p>
            <a:pPr>
              <a:lnSpc>
                <a:spcPts val="3910"/>
              </a:lnSpc>
            </a:pPr>
            <a:endParaRPr lang="en-CA" sz="3422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85800" y="4991100"/>
            <a:ext cx="8458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Server), реализующий функции создания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управления и предоставления</a:t>
            </a:r>
          </a:p>
          <a:p>
            <a:pPr>
              <a:lnSpc>
                <a:spcPts val="31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3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дополнительных видов обслуживания</a:t>
            </a:r>
          </a:p>
          <a:p>
            <a:pPr>
              <a:lnSpc>
                <a:spcPts val="293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774700"/>
            <a:ext cx="9067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  <a:tabLst>
                <a:tab pos="609600" algn="l"/>
              </a:tabLst>
            </a:pPr>
            <a:r>
              <a:rPr lang="en-CA" sz="3204" smtClean="0">
                <a:solidFill>
                  <a:srgbClr val="0000FF"/>
                </a:solidFill>
                <a:latin typeface="Arial"/>
                <a:cs typeface="Arial"/>
              </a:rPr>
              <a:t>Оборудование Softswitch имеет два вида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04" smtClean="0">
                <a:solidFill>
                  <a:srgbClr val="0000FF"/>
                </a:solidFill>
                <a:latin typeface="Arial"/>
                <a:cs typeface="Arial"/>
              </a:rPr>
              <a:t>	интерфейсов:</a:t>
            </a:r>
          </a:p>
          <a:p>
            <a:pPr>
              <a:lnSpc>
                <a:spcPts val="31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1701800"/>
            <a:ext cx="9067800" cy="1371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  <a:tabLst>
                <a:tab pos="609600" algn="l"/>
                <a:tab pos="609600" algn="l"/>
              </a:tabLst>
            </a:pPr>
            <a:r>
              <a:rPr lang="en-CA" sz="3204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  внутренние интерфейсы, предназначенные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	для взаимодействия устройств, входящих в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	его состав (интерфейсы 1-8),</a:t>
            </a:r>
          </a:p>
          <a:p>
            <a:pPr>
              <a:lnSpc>
                <a:spcPts val="31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3022600"/>
            <a:ext cx="9067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  <a:tabLst>
                <a:tab pos="609600" algn="l"/>
              </a:tabLst>
            </a:pPr>
            <a:r>
              <a:rPr lang="en-CA" sz="3206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06" smtClean="0">
                <a:solidFill>
                  <a:srgbClr val="000000"/>
                </a:solidFill>
                <a:latin typeface="Arial"/>
                <a:cs typeface="Arial"/>
              </a:rPr>
              <a:t>  внешние интерфейсы для взаимодействия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	с оконечным оборудованием</a:t>
            </a:r>
          </a:p>
          <a:p>
            <a:pPr>
              <a:lnSpc>
                <a:spcPts val="31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37973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пользователя или предшествующими</a:t>
            </a:r>
          </a:p>
          <a:p>
            <a:pPr>
              <a:lnSpc>
                <a:spcPts val="31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5800" y="42037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75"/>
              </a:lnSpc>
            </a:pPr>
            <a:r>
              <a:rPr lang="en-CA" sz="3206" smtClean="0">
                <a:solidFill>
                  <a:srgbClr val="000000"/>
                </a:solidFill>
                <a:latin typeface="Arial"/>
                <a:cs typeface="Arial"/>
              </a:rPr>
              <a:t>телекоммуникационными сетями</a:t>
            </a:r>
          </a:p>
          <a:p>
            <a:pPr>
              <a:lnSpc>
                <a:spcPts val="2975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45720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25"/>
              </a:lnSpc>
            </a:pPr>
            <a:r>
              <a:rPr lang="en-CA" sz="3204" smtClean="0">
                <a:solidFill>
                  <a:srgbClr val="000000"/>
                </a:solidFill>
                <a:latin typeface="Arial"/>
                <a:cs typeface="Arial"/>
              </a:rPr>
              <a:t>(интерфейсы 9-13)</a:t>
            </a:r>
          </a:p>
          <a:p>
            <a:pPr>
              <a:lnSpc>
                <a:spcPts val="312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3683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000000"/>
                </a:solidFill>
                <a:latin typeface="Arial"/>
                <a:cs typeface="Arial"/>
              </a:rPr>
              <a:t>К оборудованию Softswitch могут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901700"/>
            <a:ext cx="8458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40"/>
              </a:lnSpc>
            </a:pPr>
            <a:r>
              <a:rPr lang="en-CA" sz="3602" smtClean="0">
                <a:solidFill>
                  <a:srgbClr val="000000"/>
                </a:solidFill>
                <a:latin typeface="Arial"/>
                <a:cs typeface="Arial"/>
              </a:rPr>
              <a:t>подключаться следующие типы</a:t>
            </a:r>
          </a:p>
          <a:p>
            <a:pPr>
              <a:lnSpc>
                <a:spcPts val="3240"/>
              </a:lnSpc>
            </a:pPr>
            <a:endParaRPr lang="en-CA" sz="36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5800" y="1308100"/>
            <a:ext cx="8458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50"/>
              </a:lnSpc>
            </a:pPr>
            <a:r>
              <a:rPr lang="en-CA" sz="3600" smtClean="0">
                <a:solidFill>
                  <a:srgbClr val="000000"/>
                </a:solidFill>
                <a:latin typeface="Arial"/>
                <a:cs typeface="Arial"/>
              </a:rPr>
              <a:t>терминалов:</a:t>
            </a:r>
          </a:p>
          <a:p>
            <a:pPr>
              <a:lnSpc>
                <a:spcPts val="355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18415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00" smtClean="0">
                <a:solidFill>
                  <a:srgbClr val="000000"/>
                </a:solidFill>
                <a:latin typeface="Arial"/>
                <a:cs typeface="Arial"/>
              </a:rPr>
              <a:t>  аналоговый телефонный аппарат,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24511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00" smtClean="0">
                <a:solidFill>
                  <a:srgbClr val="000000"/>
                </a:solidFill>
                <a:latin typeface="Arial"/>
                <a:cs typeface="Arial"/>
              </a:rPr>
              <a:t>  персональный компьютер,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2971800"/>
            <a:ext cx="8458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65"/>
              </a:lnSpc>
            </a:pPr>
            <a:r>
              <a:rPr lang="en-CA" sz="3600" smtClean="0">
                <a:solidFill>
                  <a:srgbClr val="000000"/>
                </a:solidFill>
                <a:latin typeface="Arial"/>
                <a:cs typeface="Arial"/>
              </a:rPr>
              <a:t>оснащенный соответствующими</a:t>
            </a:r>
          </a:p>
          <a:p>
            <a:pPr>
              <a:lnSpc>
                <a:spcPts val="3365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85800" y="3403600"/>
            <a:ext cx="8458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5"/>
              </a:lnSpc>
            </a:pPr>
            <a:r>
              <a:rPr lang="en-CA" sz="3602" smtClean="0">
                <a:solidFill>
                  <a:srgbClr val="000000"/>
                </a:solidFill>
                <a:latin typeface="Arial"/>
                <a:cs typeface="Arial"/>
              </a:rPr>
              <a:t>средствами,</a:t>
            </a:r>
          </a:p>
          <a:p>
            <a:pPr>
              <a:lnSpc>
                <a:spcPts val="3405"/>
              </a:lnSpc>
            </a:pPr>
            <a:endParaRPr lang="en-CA" sz="36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4013200"/>
            <a:ext cx="9067800" cy="1104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  <a:tabLst>
                <a:tab pos="609600" algn="l"/>
              </a:tabLst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00" smtClean="0">
                <a:solidFill>
                  <a:srgbClr val="000000"/>
                </a:solidFill>
                <a:latin typeface="Arial"/>
                <a:cs typeface="Arial"/>
              </a:rPr>
              <a:t>  специализированный абонентский</a:t>
            </a:r>
            <a:br>
              <a:rPr lang="en-CA" sz="3602" smtClean="0">
                <a:solidFill>
                  <a:srgbClr val="000000"/>
                </a:solidFill>
                <a:latin typeface="Times New Roman"/>
              </a:rPr>
            </a:br>
            <a:r>
              <a:rPr lang="en-CA" sz="3602" smtClean="0">
                <a:solidFill>
                  <a:srgbClr val="000000"/>
                </a:solidFill>
                <a:latin typeface="Arial"/>
                <a:cs typeface="Arial"/>
              </a:rPr>
              <a:t>	терминал (IP-телефон)</a:t>
            </a:r>
          </a:p>
          <a:p>
            <a:pPr>
              <a:lnSpc>
                <a:spcPts val="3400"/>
              </a:lnSpc>
            </a:pPr>
            <a:endParaRPr lang="en-CA" sz="3602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2806700" y="1524000"/>
            <a:ext cx="63373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520"/>
              </a:lnSpc>
            </a:pPr>
            <a:r>
              <a:rPr lang="en-CA" sz="4810" b="1" smtClean="0">
                <a:solidFill>
                  <a:srgbClr val="C00000"/>
                </a:solidFill>
                <a:latin typeface="Arial Bold"/>
                <a:cs typeface="Arial Bold"/>
              </a:rPr>
              <a:t>Протоколы</a:t>
            </a:r>
          </a:p>
          <a:p>
            <a:pPr>
              <a:lnSpc>
                <a:spcPts val="5520"/>
              </a:lnSpc>
            </a:pPr>
            <a:endParaRPr lang="en-CA" sz="48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413000" y="2222500"/>
            <a:ext cx="67310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130"/>
              </a:lnSpc>
            </a:pPr>
            <a:r>
              <a:rPr lang="en-CA" sz="4812" b="1" smtClean="0">
                <a:solidFill>
                  <a:srgbClr val="C00000"/>
                </a:solidFill>
                <a:latin typeface="Arial Bold"/>
                <a:cs typeface="Arial Bold"/>
              </a:rPr>
              <a:t>сигнализации</a:t>
            </a:r>
          </a:p>
          <a:p>
            <a:pPr>
              <a:lnSpc>
                <a:spcPts val="5130"/>
              </a:lnSpc>
            </a:pPr>
            <a:endParaRPr lang="en-CA" sz="4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568700" y="2870200"/>
            <a:ext cx="55753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210"/>
              </a:lnSpc>
            </a:pPr>
            <a:r>
              <a:rPr lang="en-CA" sz="4810" b="1" smtClean="0">
                <a:solidFill>
                  <a:srgbClr val="C00000"/>
                </a:solidFill>
                <a:latin typeface="Arial Bold"/>
                <a:cs typeface="Arial Bold"/>
              </a:rPr>
              <a:t>в NGN</a:t>
            </a:r>
          </a:p>
          <a:p>
            <a:pPr>
              <a:lnSpc>
                <a:spcPts val="5210"/>
              </a:lnSpc>
            </a:pPr>
            <a:endParaRPr lang="en-CA" sz="4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206500" y="127000"/>
            <a:ext cx="79375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20"/>
              </a:lnSpc>
            </a:pPr>
            <a:r>
              <a:rPr lang="en-CA" sz="2805" b="1" smtClean="0">
                <a:solidFill>
                  <a:srgbClr val="CC3300"/>
                </a:solidFill>
                <a:latin typeface="Arial Bold"/>
                <a:cs typeface="Arial Bold"/>
              </a:rPr>
              <a:t>Назначение сигнализации в пакетных</a:t>
            </a:r>
          </a:p>
          <a:p>
            <a:pPr>
              <a:lnSpc>
                <a:spcPts val="25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755900" y="457200"/>
            <a:ext cx="63881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808" b="1" smtClean="0">
                <a:solidFill>
                  <a:srgbClr val="CC3300"/>
                </a:solidFill>
                <a:latin typeface="Arial Bold"/>
                <a:cs typeface="Arial Bold"/>
              </a:rPr>
              <a:t>транспортных сетях</a:t>
            </a:r>
          </a:p>
          <a:p>
            <a:pPr>
              <a:lnSpc>
                <a:spcPts val="300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8382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05"/>
              </a:lnSpc>
            </a:pPr>
            <a:r>
              <a:rPr lang="en-CA" sz="3214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Обеспечение QoS для трафика</a:t>
            </a:r>
          </a:p>
          <a:p>
            <a:pPr>
              <a:lnSpc>
                <a:spcPts val="360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12954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реального времени в пакетных сетях</a:t>
            </a:r>
          </a:p>
          <a:p>
            <a:pPr>
              <a:lnSpc>
                <a:spcPts val="299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5800" y="16764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2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(резервирование сетевых ресурсов,</a:t>
            </a:r>
          </a:p>
          <a:p>
            <a:pPr>
              <a:lnSpc>
                <a:spcPts val="312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20828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7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управление соединениями)</a:t>
            </a:r>
          </a:p>
          <a:p>
            <a:pPr>
              <a:lnSpc>
                <a:spcPts val="297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2616200"/>
            <a:ext cx="9067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  <a:tabLst>
                <a:tab pos="609600" algn="l"/>
              </a:tabLst>
            </a:pPr>
            <a:r>
              <a:rPr lang="en-CA" sz="3214" b="1" smtClean="0">
                <a:solidFill>
                  <a:srgbClr val="CF0D2F"/>
                </a:solidFill>
                <a:latin typeface="Arial Bold"/>
                <a:cs typeface="Arial Bold"/>
              </a:rPr>
              <a:t>2.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Обеспечение широкого спектра услуг по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	требованию клиента</a:t>
            </a:r>
          </a:p>
          <a:p>
            <a:pPr>
              <a:lnSpc>
                <a:spcPts val="30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3543300"/>
            <a:ext cx="9067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  <a:tabLst>
                <a:tab pos="609600" algn="l"/>
              </a:tabLst>
            </a:pPr>
            <a:r>
              <a:rPr lang="en-CA" sz="3214" b="1" smtClean="0">
                <a:solidFill>
                  <a:srgbClr val="CF0D2F"/>
                </a:solidFill>
                <a:latin typeface="Arial Bold"/>
                <a:cs typeface="Arial Bold"/>
              </a:rPr>
              <a:t>3.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Оптимизация сетевых ресурсов, более</a:t>
            </a:r>
            <a:br>
              <a:rPr lang="en-CA" sz="3206" smtClean="0">
                <a:solidFill>
                  <a:srgbClr val="000000"/>
                </a:solidFill>
                <a:latin typeface="Times New Roman"/>
              </a:rPr>
            </a:b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	эффективное использование</a:t>
            </a:r>
          </a:p>
          <a:p>
            <a:pPr>
              <a:lnSpc>
                <a:spcPts val="300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4305300"/>
            <a:ext cx="8458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пропускной способности за счет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согласования атрибутов услуг с</a:t>
            </a:r>
          </a:p>
          <a:p>
            <a:pPr>
              <a:lnSpc>
                <a:spcPts val="31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85800" y="51054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75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атрибутами сетевых ресурсов</a:t>
            </a:r>
          </a:p>
          <a:p>
            <a:pPr>
              <a:lnSpc>
                <a:spcPts val="2975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8890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Независимо от типа сигнального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13462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6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протокола, общими функциями для всех</a:t>
            </a:r>
          </a:p>
          <a:p>
            <a:pPr>
              <a:lnSpc>
                <a:spcPts val="346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5800" y="17907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85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сигнальных протоколов являются:</a:t>
            </a:r>
          </a:p>
          <a:p>
            <a:pPr>
              <a:lnSpc>
                <a:spcPts val="3385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2362200"/>
            <a:ext cx="90678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  <a:tabLst>
                <a:tab pos="609600" algn="l"/>
              </a:tabLst>
            </a:pPr>
            <a:r>
              <a:rPr lang="en-CA" sz="3204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Обмен адресной (маршрутной)</a:t>
            </a:r>
            <a:br>
              <a:rPr lang="en-CA" sz="3206" smtClean="0">
                <a:solidFill>
                  <a:srgbClr val="000000"/>
                </a:solidFill>
                <a:latin typeface="Times New Roman"/>
              </a:rPr>
            </a:b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	информацией</a:t>
            </a:r>
          </a:p>
          <a:p>
            <a:pPr>
              <a:lnSpc>
                <a:spcPts val="350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33655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4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Обмен информацией о свойствах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38481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запрашиваемых услуг (атрибуты услуг,</a:t>
            </a:r>
          </a:p>
          <a:p>
            <a:pPr>
              <a:lnSpc>
                <a:spcPts val="334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85800" y="42672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3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дескрипторы и т.п. параметры услуг)</a:t>
            </a:r>
          </a:p>
          <a:p>
            <a:pPr>
              <a:lnSpc>
                <a:spcPts val="353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241300"/>
            <a:ext cx="90678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  <a:tabLst>
                <a:tab pos="609600" algn="l"/>
              </a:tabLst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Помимо этого, в информационной части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	сеанса, сигнальные протоколы могут</a:t>
            </a:r>
          </a:p>
          <a:p>
            <a:pPr>
              <a:lnSpc>
                <a:spcPts val="34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11049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2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обеспечить:</a:t>
            </a:r>
          </a:p>
          <a:p>
            <a:pPr>
              <a:lnSpc>
                <a:spcPts val="352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689100"/>
            <a:ext cx="90678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00"/>
              </a:lnSpc>
              <a:tabLst>
                <a:tab pos="609600" algn="l"/>
              </a:tabLst>
            </a:pPr>
            <a:r>
              <a:rPr lang="en-CA" sz="3204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Обмен информацией о дополнительно</a:t>
            </a:r>
            <a:br>
              <a:rPr lang="en-CA" sz="3206" smtClean="0">
                <a:solidFill>
                  <a:srgbClr val="000000"/>
                </a:solidFill>
                <a:latin typeface="Times New Roman"/>
              </a:rPr>
            </a:b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	запрашиваемых услугах (ДВО)</a:t>
            </a:r>
          </a:p>
          <a:p>
            <a:pPr>
              <a:lnSpc>
                <a:spcPts val="350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26924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04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  Перенос информации пользователя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85800" y="31750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(текст, факс, E-mail, SMS и т.п.) из конца-</a:t>
            </a:r>
          </a:p>
          <a:p>
            <a:pPr>
              <a:lnSpc>
                <a:spcPts val="334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3594100"/>
            <a:ext cx="8458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53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в-конец.</a:t>
            </a:r>
          </a:p>
          <a:p>
            <a:pPr>
              <a:lnSpc>
                <a:spcPts val="353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47498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Набор дополнительных (в т.ч. и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685800" y="5219700"/>
            <a:ext cx="84582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опциональных) услуг зависит от типа и</a:t>
            </a:r>
            <a:br>
              <a:rPr lang="en-CA" sz="3204" smtClean="0">
                <a:solidFill>
                  <a:srgbClr val="000000"/>
                </a:solidFill>
                <a:latin typeface="Times New Roman"/>
              </a:rPr>
            </a:b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интеллекта абонентского терминала.</a:t>
            </a:r>
          </a:p>
          <a:p>
            <a:pPr>
              <a:lnSpc>
                <a:spcPts val="340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800100" y="304800"/>
            <a:ext cx="83439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Протоколы сигнализации в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00100" y="787400"/>
            <a:ext cx="83439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пакетных сетях</a:t>
            </a:r>
          </a:p>
          <a:p>
            <a:pPr>
              <a:lnSpc>
                <a:spcPts val="334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71500" y="1600200"/>
            <a:ext cx="857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  SIP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1500" y="2146300"/>
            <a:ext cx="857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2.</a:t>
            </a: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  ISUP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71500" y="2692400"/>
            <a:ext cx="857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3.</a:t>
            </a: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  Q.931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71500" y="3238500"/>
            <a:ext cx="857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4.</a:t>
            </a: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  RAS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71500" y="3797300"/>
            <a:ext cx="857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2" b="1" smtClean="0">
                <a:solidFill>
                  <a:srgbClr val="CF0D2F"/>
                </a:solidFill>
                <a:latin typeface="Arial Bold"/>
                <a:cs typeface="Arial Bold"/>
              </a:rPr>
              <a:t>5.</a:t>
            </a: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  SCTP/SigTran</a:t>
            </a:r>
          </a:p>
          <a:p>
            <a:pPr>
              <a:lnSpc>
                <a:spcPts val="345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71500" y="4318000"/>
            <a:ext cx="596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CF0D2F"/>
                </a:solidFill>
                <a:latin typeface="Arial Bold"/>
                <a:cs typeface="Arial Bold"/>
              </a:rPr>
              <a:t>6.</a:t>
            </a:r>
          </a:p>
          <a:p>
            <a:pPr>
              <a:lnSpc>
                <a:spcPts val="3450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1181100" y="4318000"/>
            <a:ext cx="6477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…</a:t>
            </a:r>
          </a:p>
          <a:p>
            <a:pPr>
              <a:lnSpc>
                <a:spcPts val="3450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33400" y="1397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40"/>
              </a:lnSpc>
            </a:pPr>
            <a:r>
              <a:rPr lang="en-CA" sz="2808" b="1" smtClean="0">
                <a:solidFill>
                  <a:srgbClr val="008000"/>
                </a:solidFill>
                <a:latin typeface="Arial Bold"/>
                <a:cs typeface="Arial Bold"/>
              </a:rPr>
              <a:t>ЭТАПЫ ЭВОЛЮЦИИ</a:t>
            </a:r>
          </a:p>
          <a:p>
            <a:pPr>
              <a:lnSpc>
                <a:spcPts val="254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33400" y="4572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95"/>
              </a:lnSpc>
            </a:pPr>
            <a:r>
              <a:rPr lang="en-CA" sz="2805" b="1" smtClean="0">
                <a:solidFill>
                  <a:srgbClr val="008000"/>
                </a:solidFill>
                <a:latin typeface="Arial Bold"/>
                <a:cs typeface="Arial Bold"/>
              </a:rPr>
              <a:t>ТЕЛЕКОММУНИКАЦИОННЫХ СИСТЕМ</a:t>
            </a:r>
          </a:p>
          <a:p>
            <a:pPr>
              <a:lnSpc>
                <a:spcPts val="3095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33400" y="10287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Этап построения отдельных сетей для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66800" y="1358900"/>
            <a:ext cx="50038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95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различных услуг (до 1980г)</a:t>
            </a:r>
          </a:p>
          <a:p>
            <a:pPr>
              <a:lnSpc>
                <a:spcPts val="2595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6705600" y="1358900"/>
            <a:ext cx="1409700" cy="520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ТфОП,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1066800" y="1778000"/>
            <a:ext cx="8077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95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Телекс, X.25, ARPANET, …</a:t>
            </a:r>
          </a:p>
          <a:p>
            <a:pPr>
              <a:lnSpc>
                <a:spcPts val="2595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33400" y="2235200"/>
            <a:ext cx="8610600" cy="850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533400" algn="l"/>
              </a:tabLst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2. Разработка и внедрение N-ISDN, интеграция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сетей и услуг (80-88гг) (Рек.I)</a:t>
            </a:r>
          </a:p>
          <a:p>
            <a:pPr>
              <a:lnSpc>
                <a:spcPts val="27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33400" y="29972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 Описание услуг и ресурсов,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33400" y="3517900"/>
            <a:ext cx="8610600" cy="850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533400" algn="l"/>
              </a:tabLst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Разработка открытых информационных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протоколов и интерфейсов,</a:t>
            </a:r>
          </a:p>
          <a:p>
            <a:pPr>
              <a:lnSpc>
                <a:spcPts val="27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33400" y="42799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 Разработка протоколов сигнализации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33400" y="4800600"/>
            <a:ext cx="8610600" cy="850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533400" algn="l"/>
              </a:tabLst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3. Разработка концепции IN на базе SS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(Supplementary Service) (88-96гг)</a:t>
            </a:r>
          </a:p>
          <a:p>
            <a:pPr>
              <a:lnSpc>
                <a:spcPts val="27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08000" y="203200"/>
            <a:ext cx="86360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К сигнальным протоколам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08000" y="723900"/>
            <a:ext cx="86360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45"/>
              </a:lnSpc>
            </a:pPr>
            <a:r>
              <a:rPr lang="en-CA" sz="3612" b="1" smtClean="0">
                <a:solidFill>
                  <a:srgbClr val="000000"/>
                </a:solidFill>
                <a:latin typeface="Arial Bold"/>
                <a:cs typeface="Arial Bold"/>
              </a:rPr>
              <a:t>относятся протоколы управления</a:t>
            </a:r>
          </a:p>
          <a:p>
            <a:pPr>
              <a:lnSpc>
                <a:spcPts val="3845"/>
              </a:lnSpc>
            </a:pPr>
            <a:endParaRPr lang="en-CA" sz="36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08000" y="1219200"/>
            <a:ext cx="86360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медиашлюзами в NGN</a:t>
            </a:r>
          </a:p>
          <a:p>
            <a:pPr>
              <a:lnSpc>
                <a:spcPts val="391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1500" y="2209800"/>
            <a:ext cx="85725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  MGCP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71500" y="2870200"/>
            <a:ext cx="85725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2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2" b="1" smtClean="0">
                <a:solidFill>
                  <a:srgbClr val="0000FF"/>
                </a:solidFill>
                <a:latin typeface="Arial Bold"/>
                <a:cs typeface="Arial Bold"/>
              </a:rPr>
              <a:t>  MEGACO</a:t>
            </a:r>
          </a:p>
          <a:p>
            <a:pPr>
              <a:lnSpc>
                <a:spcPts val="4140"/>
              </a:lnSpc>
            </a:pPr>
            <a:endParaRPr lang="en-CA" sz="36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71500" y="3517900"/>
            <a:ext cx="85725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3610" b="1" smtClean="0">
                <a:solidFill>
                  <a:srgbClr val="0000FF"/>
                </a:solidFill>
                <a:latin typeface="Arial Bold"/>
                <a:cs typeface="Arial Bold"/>
              </a:rPr>
              <a:t>  H.248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333500" y="50800"/>
            <a:ext cx="7810500" cy="1181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  <a:tabLst>
                <a:tab pos="2044700" algn="l"/>
              </a:tabLst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Взаимодействие элементов</a:t>
            </a:r>
            <a:br>
              <a:rPr lang="en-CA" sz="3600" smtClean="0">
                <a:solidFill>
                  <a:srgbClr val="000000"/>
                </a:solidFill>
                <a:latin typeface="Times New Roman"/>
              </a:rPr>
            </a:b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	Softswitch</a:t>
            </a:r>
          </a:p>
          <a:p>
            <a:pPr>
              <a:lnSpc>
                <a:spcPts val="390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159000" y="1320800"/>
            <a:ext cx="1600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162300" y="2527300"/>
            <a:ext cx="596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SIP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184400" y="3568700"/>
            <a:ext cx="1574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Q.931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511300" y="5092700"/>
            <a:ext cx="2247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Q.931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797300" y="1282700"/>
            <a:ext cx="20701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MGC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724400" y="4826000"/>
            <a:ext cx="1143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SW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981700" y="1244600"/>
            <a:ext cx="3048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Proxy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759700" y="3327400"/>
            <a:ext cx="1270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LAN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124700" y="4838700"/>
            <a:ext cx="1905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SIP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333500" y="50800"/>
            <a:ext cx="7810500" cy="1181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  <a:tabLst>
                <a:tab pos="2044700" algn="l"/>
              </a:tabLst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Взаимодействие элементов</a:t>
            </a:r>
            <a:br>
              <a:rPr lang="en-CA" sz="3600" smtClean="0">
                <a:solidFill>
                  <a:srgbClr val="000000"/>
                </a:solidFill>
                <a:latin typeface="Times New Roman"/>
              </a:rPr>
            </a:b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	Softswitch</a:t>
            </a:r>
          </a:p>
          <a:p>
            <a:pPr>
              <a:lnSpc>
                <a:spcPts val="390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159000" y="1320800"/>
            <a:ext cx="95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260600" y="3568700"/>
            <a:ext cx="850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ISUP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587500" y="5092700"/>
            <a:ext cx="1524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ISUP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797300" y="1282700"/>
            <a:ext cx="1485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MGC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162300" y="2527300"/>
            <a:ext cx="2120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SIP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981700" y="1244600"/>
            <a:ext cx="10287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Proxy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397500" y="5511800"/>
            <a:ext cx="1612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SW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759700" y="3327400"/>
            <a:ext cx="1270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LAN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124700" y="4838700"/>
            <a:ext cx="1905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SIP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118100" y="6362700"/>
            <a:ext cx="40259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CC"/>
                </a:solidFill>
                <a:latin typeface="Arial Bold"/>
                <a:cs typeface="Arial Bold"/>
              </a:rPr>
              <a:t>MGCP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333500" y="50800"/>
            <a:ext cx="7810500" cy="1181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  <a:tabLst>
                <a:tab pos="2044700" algn="l"/>
              </a:tabLst>
            </a:pP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Взаимодействие элементов</a:t>
            </a:r>
            <a:br>
              <a:rPr lang="en-CA" sz="3600" smtClean="0">
                <a:solidFill>
                  <a:srgbClr val="000000"/>
                </a:solidFill>
                <a:latin typeface="Times New Roman"/>
              </a:rPr>
            </a:b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	Softswitch</a:t>
            </a:r>
          </a:p>
          <a:p>
            <a:pPr>
              <a:lnSpc>
                <a:spcPts val="390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159000" y="1320800"/>
            <a:ext cx="952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SG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260600" y="3568700"/>
            <a:ext cx="850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ISUP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587500" y="5092700"/>
            <a:ext cx="1524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ISUP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797300" y="1282700"/>
            <a:ext cx="1092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MGC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162300" y="2527300"/>
            <a:ext cx="1727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SIP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981700" y="1244600"/>
            <a:ext cx="3048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Proxy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156200" y="2527300"/>
            <a:ext cx="38735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FF0000"/>
                </a:solidFill>
                <a:latin typeface="Arial Bold"/>
                <a:cs typeface="Arial Bold"/>
              </a:rPr>
              <a:t>SIP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759700" y="3327400"/>
            <a:ext cx="12700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LAN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435600" y="4089400"/>
            <a:ext cx="35941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FF0000"/>
                </a:solidFill>
                <a:latin typeface="Arial Bold"/>
                <a:cs typeface="Arial Bold"/>
              </a:rPr>
              <a:t>Q.931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848600" y="5054600"/>
            <a:ext cx="11811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Q.931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5359400" y="5588000"/>
            <a:ext cx="36703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SW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003800" y="6223000"/>
            <a:ext cx="40259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CA" sz="2805" b="1" smtClean="0">
                <a:solidFill>
                  <a:srgbClr val="0000CC"/>
                </a:solidFill>
                <a:latin typeface="Arial Bold"/>
                <a:cs typeface="Arial Bold"/>
              </a:rPr>
              <a:t>MGCP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4165600" y="495300"/>
            <a:ext cx="49784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2" smtClean="0">
                <a:solidFill>
                  <a:srgbClr val="000000"/>
                </a:solidFill>
                <a:latin typeface="Arial"/>
                <a:cs typeface="Arial"/>
              </a:rPr>
              <a:t>FIN</a:t>
            </a:r>
          </a:p>
          <a:p>
            <a:pPr>
              <a:lnSpc>
                <a:spcPts val="4140"/>
              </a:lnSpc>
            </a:pPr>
            <a:endParaRPr lang="en-CA" sz="3602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33400" y="254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2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4. Успехи в разработке пакетных технологий</a:t>
            </a:r>
          </a:p>
          <a:p>
            <a:pPr>
              <a:lnSpc>
                <a:spcPts val="25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6800" y="368300"/>
            <a:ext cx="8077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для трафика реального времени (88-96гг)</a:t>
            </a:r>
          </a:p>
          <a:p>
            <a:pPr>
              <a:lnSpc>
                <a:spcPts val="25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33400" y="749300"/>
            <a:ext cx="342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7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-</a:t>
            </a:r>
          </a:p>
          <a:p>
            <a:pPr>
              <a:lnSpc>
                <a:spcPts val="3170"/>
              </a:lnSpc>
            </a:pPr>
          </a:p>
        </p:txBody>
      </p:sp>
      <p:sp>
        <p:nvSpPr>
          <p:cNvPr id="5" name="TextBox 5"/>
          <p:cNvSpPr txBox="1"/>
          <p:nvPr/>
        </p:nvSpPr>
        <p:spPr>
          <a:xfrm>
            <a:off x="1066800" y="749300"/>
            <a:ext cx="47244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Классификация трафика,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533400" y="1219200"/>
            <a:ext cx="342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-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1066800" y="1219200"/>
            <a:ext cx="26924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Гарантии QoS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8" name="TextBox 8"/>
          <p:cNvSpPr txBox="1"/>
          <p:nvPr/>
        </p:nvSpPr>
        <p:spPr>
          <a:xfrm>
            <a:off x="533400" y="17018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5. Успехи в увеличении пропускной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66800" y="2120900"/>
            <a:ext cx="8077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9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способности СП (SDH, DWDM - 90-е годы)</a:t>
            </a:r>
          </a:p>
          <a:p>
            <a:pPr>
              <a:lnSpc>
                <a:spcPts val="259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33400" y="25146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6. Широкое внедрение протоколов IP, сети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066800" y="2921000"/>
            <a:ext cx="8077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9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Интернет и услуг (90-е годы)</a:t>
            </a:r>
          </a:p>
          <a:p>
            <a:pPr>
              <a:lnSpc>
                <a:spcPts val="259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533400" y="33274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7. Успехи в развитии мобильных сетей и услуг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066800" y="3733800"/>
            <a:ext cx="8077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9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(90-е года)</a:t>
            </a:r>
          </a:p>
          <a:p>
            <a:pPr>
              <a:lnSpc>
                <a:spcPts val="259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33400" y="4191000"/>
            <a:ext cx="8610600" cy="850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  <a:tabLst>
                <a:tab pos="533400" algn="l"/>
              </a:tabLst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8. Конвергенция сетей и услуг (КК-КП - 1996-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2003 гг)</a:t>
            </a:r>
          </a:p>
          <a:p>
            <a:pPr>
              <a:lnSpc>
                <a:spcPts val="27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533400" y="4953000"/>
            <a:ext cx="86106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9. Построение сетей NGN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800100" y="304800"/>
            <a:ext cx="83439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8000"/>
                </a:solidFill>
                <a:latin typeface="Arial Bold"/>
                <a:cs typeface="Arial Bold"/>
              </a:rPr>
              <a:t>ЭТАПЫ ЭВОЛЮЦИИ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00100" y="787400"/>
            <a:ext cx="83439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40"/>
              </a:lnSpc>
            </a:pPr>
            <a:r>
              <a:rPr lang="en-CA" sz="3214" b="1" smtClean="0">
                <a:solidFill>
                  <a:srgbClr val="008000"/>
                </a:solidFill>
                <a:latin typeface="Arial Bold"/>
                <a:cs typeface="Arial Bold"/>
              </a:rPr>
              <a:t>ТЕЛЕКОММУНИКАЦИОННЫХ СЕТЕЙ</a:t>
            </a:r>
          </a:p>
          <a:p>
            <a:pPr>
              <a:lnSpc>
                <a:spcPts val="334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6700" y="2641600"/>
            <a:ext cx="1384300" cy="520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Этап 1</a:t>
            </a:r>
          </a:p>
          <a:p>
            <a:pPr>
              <a:lnSpc>
                <a:spcPts val="3450"/>
              </a:lnSpc>
            </a:pPr>
          </a:p>
        </p:txBody>
      </p:sp>
      <p:sp>
        <p:nvSpPr>
          <p:cNvPr id="5" name="TextBox 5"/>
          <p:cNvSpPr txBox="1"/>
          <p:nvPr/>
        </p:nvSpPr>
        <p:spPr>
          <a:xfrm>
            <a:off x="2260600" y="2590800"/>
            <a:ext cx="3187700" cy="520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Этап 2     Этап 3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5930900" y="2590800"/>
            <a:ext cx="1384300" cy="520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Этап 4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7823200" y="2590800"/>
            <a:ext cx="1384300" cy="520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Этап 5</a:t>
            </a:r>
          </a:p>
          <a:p>
            <a:pPr>
              <a:lnSpc>
                <a:spcPts val="3220"/>
              </a:lnSpc>
            </a:pPr>
          </a:p>
        </p:txBody>
      </p:sp>
      <p:sp>
        <p:nvSpPr>
          <p:cNvPr id="8" name="TextBox 8"/>
          <p:cNvSpPr txBox="1"/>
          <p:nvPr/>
        </p:nvSpPr>
        <p:spPr>
          <a:xfrm>
            <a:off x="228600" y="3924300"/>
            <a:ext cx="13843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PSTN</a:t>
            </a:r>
          </a:p>
          <a:p>
            <a:pPr>
              <a:lnSpc>
                <a:spcPts val="3680"/>
              </a:lnSpc>
            </a:pPr>
          </a:p>
        </p:txBody>
      </p:sp>
      <p:sp>
        <p:nvSpPr>
          <p:cNvPr id="9" name="TextBox 9"/>
          <p:cNvSpPr txBox="1"/>
          <p:nvPr/>
        </p:nvSpPr>
        <p:spPr>
          <a:xfrm>
            <a:off x="2400300" y="3924300"/>
            <a:ext cx="10033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IDN</a:t>
            </a:r>
          </a:p>
          <a:p>
            <a:pPr>
              <a:lnSpc>
                <a:spcPts val="3680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4127500" y="3924300"/>
            <a:ext cx="12700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ISDN</a:t>
            </a:r>
          </a:p>
          <a:p>
            <a:pPr>
              <a:lnSpc>
                <a:spcPts val="3680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6286500" y="3924300"/>
            <a:ext cx="7112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000000"/>
                </a:solidFill>
                <a:latin typeface="Arial Bold"/>
                <a:cs typeface="Arial Bold"/>
              </a:rPr>
              <a:t>IN</a:t>
            </a:r>
          </a:p>
          <a:p>
            <a:pPr>
              <a:lnSpc>
                <a:spcPts val="3680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7912100" y="3924300"/>
            <a:ext cx="12065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4" b="1" smtClean="0">
                <a:solidFill>
                  <a:srgbClr val="000000"/>
                </a:solidFill>
                <a:latin typeface="Arial Bold"/>
                <a:cs typeface="Arial Bold"/>
              </a:rPr>
              <a:t>NGN</a:t>
            </a:r>
          </a:p>
          <a:p>
            <a:pPr>
              <a:lnSpc>
                <a:spcPts val="3680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7683500" y="5905500"/>
            <a:ext cx="14605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Время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330200"/>
            <a:ext cx="90678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6" b="1" smtClean="0">
                <a:solidFill>
                  <a:srgbClr val="CF0D2F"/>
                </a:solidFill>
                <a:latin typeface="Arial Bold"/>
                <a:cs typeface="Arial Bold"/>
              </a:rPr>
              <a:t>Преимущества  технологии и сетей с КК</a:t>
            </a:r>
          </a:p>
          <a:p>
            <a:pPr>
              <a:lnSpc>
                <a:spcPts val="3680"/>
              </a:lnSpc>
            </a:pPr>
            <a:endParaRPr lang="en-CA" sz="3206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1371600"/>
            <a:ext cx="90678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1.Относительно </a:t>
            </a:r>
            <a:r>
              <a:rPr lang="en-CA" sz="3010" b="1" smtClean="0">
                <a:solidFill>
                  <a:srgbClr val="CC3300"/>
                </a:solidFill>
                <a:latin typeface="Arial Bold"/>
                <a:cs typeface="Arial Bold"/>
              </a:rPr>
              <a:t>высокое качество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предоставления услуг телефонии</a:t>
            </a:r>
          </a:p>
          <a:p>
            <a:pPr>
              <a:lnSpc>
                <a:spcPts val="28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21844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2. Соответствие возможностей ТфОП по</a:t>
            </a:r>
          </a:p>
          <a:p>
            <a:pPr>
              <a:lnSpc>
                <a:spcPts val="3450"/>
              </a:lnSpc>
            </a:pPr>
            <a:endParaRPr lang="en-CA" sz="3002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04800" y="2616200"/>
            <a:ext cx="8839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8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пропускной способности большинству</a:t>
            </a:r>
          </a:p>
          <a:p>
            <a:pPr>
              <a:lnSpc>
                <a:spcPts val="278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04800" y="2959100"/>
            <a:ext cx="88392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25"/>
              </a:lnSpc>
            </a:pPr>
            <a:r>
              <a:rPr lang="en-CA" sz="3010" b="1" smtClean="0">
                <a:solidFill>
                  <a:srgbClr val="0033CC"/>
                </a:solidFill>
                <a:latin typeface="Arial Bold"/>
                <a:cs typeface="Arial Bold"/>
              </a:rPr>
              <a:t>терминалов пользователей</a:t>
            </a:r>
          </a:p>
          <a:p>
            <a:pPr>
              <a:lnSpc>
                <a:spcPts val="2925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3467100"/>
            <a:ext cx="90678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3. Большой опыт </a:t>
            </a:r>
            <a:r>
              <a:rPr lang="en-CA" sz="3012" b="1" smtClean="0">
                <a:solidFill>
                  <a:srgbClr val="0033CC"/>
                </a:solidFill>
                <a:latin typeface="Arial Bold"/>
                <a:cs typeface="Arial Bold"/>
              </a:rPr>
              <a:t>эксплуатации и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10" b="1" smtClean="0">
                <a:solidFill>
                  <a:srgbClr val="0033CC"/>
                </a:solidFill>
                <a:latin typeface="Arial Bold"/>
                <a:cs typeface="Arial Bold"/>
              </a:rPr>
              <a:t>предоставления услуг ТфОП</a:t>
            </a:r>
          </a:p>
          <a:p>
            <a:pPr>
              <a:lnSpc>
                <a:spcPts val="29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4279900"/>
            <a:ext cx="9067800" cy="571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4. Сложившаяся годами и </a:t>
            </a:r>
            <a:r>
              <a:rPr lang="en-CA" sz="3010" b="1" smtClean="0">
                <a:solidFill>
                  <a:srgbClr val="CC3300"/>
                </a:solidFill>
                <a:latin typeface="Arial Bold"/>
                <a:cs typeface="Arial Bold"/>
              </a:rPr>
              <a:t>хорошо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04800" y="4711700"/>
            <a:ext cx="88392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3012" b="1" smtClean="0">
                <a:solidFill>
                  <a:srgbClr val="CC3300"/>
                </a:solidFill>
                <a:latin typeface="Arial Bold"/>
                <a:cs typeface="Arial Bold"/>
              </a:rPr>
              <a:t>отработанная схема взаиморасчетов</a:t>
            </a:r>
            <a:r>
              <a:rPr lang="en-CA" sz="3012" b="1" smtClean="0">
                <a:solidFill>
                  <a:srgbClr val="000000"/>
                </a:solidFill>
                <a:latin typeface="Arial Bold"/>
                <a:cs typeface="Arial Bold"/>
              </a:rPr>
              <a:t> между</a:t>
            </a:r>
            <a:br>
              <a:rPr lang="en-CA" sz="3000" smtClean="0">
                <a:solidFill>
                  <a:srgbClr val="000000"/>
                </a:solidFill>
                <a:latin typeface="Times New Roman"/>
              </a:rPr>
            </a:br>
            <a:r>
              <a:rPr lang="en-CA" sz="3010" b="1" smtClean="0">
                <a:solidFill>
                  <a:srgbClr val="000000"/>
                </a:solidFill>
                <a:latin typeface="Arial Bold"/>
                <a:cs typeface="Arial Bold"/>
              </a:rPr>
              <a:t>операторами</a:t>
            </a:r>
          </a:p>
          <a:p>
            <a:pPr>
              <a:lnSpc>
                <a:spcPts val="290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1270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20"/>
              </a:lnSpc>
            </a:pPr>
            <a:r>
              <a:rPr lang="en-CA" sz="2805" b="1" smtClean="0">
                <a:solidFill>
                  <a:srgbClr val="CC0000"/>
                </a:solidFill>
                <a:latin typeface="Arial Bold"/>
                <a:cs typeface="Arial Bold"/>
              </a:rPr>
              <a:t>Данный этап эволюции</a:t>
            </a: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 характеризуется:</a:t>
            </a:r>
          </a:p>
          <a:p>
            <a:pPr>
              <a:lnSpc>
                <a:spcPts val="25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5207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  <a:tabLst>
                <a:tab pos="609600" algn="l"/>
              </a:tabLst>
            </a:pP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Преобладанием трафика ПД над речевым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трафиком</a:t>
            </a:r>
          </a:p>
          <a:p>
            <a:pPr>
              <a:lnSpc>
                <a:spcPts val="30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3970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2.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Насыщением рынка речевых услуг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19304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  <a:tabLst>
                <a:tab pos="609600" algn="l"/>
              </a:tabLst>
            </a:pP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3.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Неудовлетворенным спросом на услуги IN и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	широкополосные услуги</a:t>
            </a:r>
          </a:p>
          <a:p>
            <a:pPr>
              <a:lnSpc>
                <a:spcPts val="30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28067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8" b="1" smtClean="0">
                <a:solidFill>
                  <a:srgbClr val="CF0D2F"/>
                </a:solidFill>
                <a:latin typeface="Arial Bold"/>
                <a:cs typeface="Arial Bold"/>
              </a:rPr>
              <a:t>4.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 Высокими темпами роста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85800" y="32131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5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многофункциональных терминалов (ПК)</a:t>
            </a:r>
          </a:p>
          <a:p>
            <a:pPr>
              <a:lnSpc>
                <a:spcPts val="295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6200" y="37211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  <a:tabLst>
                <a:tab pos="609600" algn="l"/>
              </a:tabLst>
            </a:pP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5.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Возрастающей конкуренцией со стороны</a:t>
            </a:r>
            <a:br>
              <a:rPr lang="en-CA" sz="2798" smtClean="0">
                <a:solidFill>
                  <a:srgbClr val="000000"/>
                </a:solidFill>
                <a:latin typeface="Times New Roman"/>
              </a:rPr>
            </a:b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	альтернативных операторов</a:t>
            </a:r>
          </a:p>
          <a:p>
            <a:pPr>
              <a:lnSpc>
                <a:spcPts val="300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45974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5" b="1" smtClean="0">
                <a:solidFill>
                  <a:srgbClr val="CF0D2F"/>
                </a:solidFill>
                <a:latin typeface="Arial Bold"/>
                <a:cs typeface="Arial Bold"/>
              </a:rPr>
              <a:t>6.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 Возникновением инфокоммуникационных</a:t>
            </a:r>
          </a:p>
          <a:p>
            <a:pPr>
              <a:lnSpc>
                <a:spcPts val="322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50165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50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услуг. Появлением новых участников рынка</a:t>
            </a:r>
          </a:p>
          <a:p>
            <a:pPr>
              <a:lnSpc>
                <a:spcPts val="295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85800" y="53848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10"/>
              </a:lnSpc>
            </a:pP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(поставщиков услуг, поставщиков</a:t>
            </a:r>
          </a:p>
          <a:p>
            <a:pPr>
              <a:lnSpc>
                <a:spcPts val="301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85800" y="5778500"/>
            <a:ext cx="84582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5"/>
              </a:lnSpc>
            </a:pP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информации, посредников).</a:t>
            </a:r>
          </a:p>
          <a:p>
            <a:pPr>
              <a:lnSpc>
                <a:spcPts val="2995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6200" y="1270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40"/>
              </a:lnSpc>
            </a:pPr>
            <a:r>
              <a:rPr lang="en-CA" sz="3610" b="1" smtClean="0">
                <a:solidFill>
                  <a:srgbClr val="0033CC"/>
                </a:solidFill>
                <a:latin typeface="Arial Bold"/>
                <a:cs typeface="Arial Bold"/>
              </a:rPr>
              <a:t>Недостатки</a:t>
            </a:r>
            <a:r>
              <a:rPr lang="en-CA" sz="3610" b="1" smtClean="0">
                <a:solidFill>
                  <a:srgbClr val="000000"/>
                </a:solidFill>
                <a:latin typeface="Arial Bold"/>
                <a:cs typeface="Arial Bold"/>
              </a:rPr>
              <a:t> </a:t>
            </a:r>
            <a:r>
              <a:rPr lang="en-CA" sz="3610" b="1" smtClean="0">
                <a:solidFill>
                  <a:srgbClr val="0033CC"/>
                </a:solidFill>
                <a:latin typeface="Arial Bold"/>
                <a:cs typeface="Arial Bold"/>
              </a:rPr>
              <a:t>технологий с КК</a:t>
            </a:r>
          </a:p>
          <a:p>
            <a:pPr>
              <a:lnSpc>
                <a:spcPts val="32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838200"/>
            <a:ext cx="9067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   Низкое использования пропускной способности СП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1282700"/>
            <a:ext cx="9067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CF0D2F"/>
                </a:solidFill>
                <a:latin typeface="Arial Bold"/>
                <a:cs typeface="Arial Bold"/>
              </a:rPr>
              <a:t>2.</a:t>
            </a: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   Низкая масштабируемость существующих технологий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33400" y="1739900"/>
            <a:ext cx="8610600" cy="787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  <a:tabLst>
                <a:tab pos="533400" algn="l"/>
              </a:tabLst>
            </a:pPr>
            <a:r>
              <a:rPr lang="en-CA" sz="2410" b="1" smtClean="0">
                <a:solidFill>
                  <a:srgbClr val="CF0D2F"/>
                </a:solidFill>
                <a:latin typeface="Arial Bold"/>
                <a:cs typeface="Arial Bold"/>
              </a:rPr>
              <a:t>1.</a:t>
            </a: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  Введение услуг IN связано с большими затратами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	на модернизацию SW</a:t>
            </a:r>
          </a:p>
          <a:p>
            <a:pPr>
              <a:lnSpc>
                <a:spcPts val="26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33400" y="2501900"/>
            <a:ext cx="8610600" cy="787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  <a:tabLst>
                <a:tab pos="533400" algn="l"/>
              </a:tabLst>
            </a:pPr>
            <a:r>
              <a:rPr lang="en-CA" sz="2410" b="1" smtClean="0">
                <a:solidFill>
                  <a:srgbClr val="CF0D2F"/>
                </a:solidFill>
                <a:latin typeface="Arial Bold"/>
                <a:cs typeface="Arial Bold"/>
              </a:rPr>
              <a:t>2.</a:t>
            </a: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  Введение широкополосных услуг - практически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	невозможно</a:t>
            </a:r>
          </a:p>
          <a:p>
            <a:pPr>
              <a:lnSpc>
                <a:spcPts val="26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33400" y="3276600"/>
            <a:ext cx="8610600" cy="787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  <a:tabLst>
                <a:tab pos="533400" algn="l"/>
              </a:tabLst>
            </a:pPr>
            <a:r>
              <a:rPr lang="en-CA" sz="2410" b="1" smtClean="0">
                <a:solidFill>
                  <a:srgbClr val="CF0D2F"/>
                </a:solidFill>
                <a:latin typeface="Arial Bold"/>
                <a:cs typeface="Arial Bold"/>
              </a:rPr>
              <a:t>3.</a:t>
            </a: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  Закрытость внутрисистемных интерфейсов не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	позволяет оператору свободно выбирать</a:t>
            </a:r>
          </a:p>
          <a:p>
            <a:pPr>
              <a:lnSpc>
                <a:spcPts val="26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66800" y="3937000"/>
            <a:ext cx="80772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CA" sz="2412" b="1" smtClean="0">
                <a:solidFill>
                  <a:srgbClr val="000000"/>
                </a:solidFill>
                <a:latin typeface="Arial Bold"/>
                <a:cs typeface="Arial Bold"/>
              </a:rPr>
              <a:t>поставщиков и модернизировать HW</a:t>
            </a:r>
          </a:p>
          <a:p>
            <a:pPr>
              <a:lnSpc>
                <a:spcPts val="2600"/>
              </a:lnSpc>
            </a:pPr>
            <a:endParaRPr lang="en-CA" sz="24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6200" y="4318000"/>
            <a:ext cx="9067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3.  На фоне быстрого увеличения пропускной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85800" y="4660900"/>
            <a:ext cx="8458200" cy="736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способности, особенно остро стала проблема узкого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места к скоростным магистралям через 64 кбит/с АТС</a:t>
            </a:r>
          </a:p>
          <a:p>
            <a:pPr>
              <a:lnSpc>
                <a:spcPts val="23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85800" y="5257800"/>
            <a:ext cx="84582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CA" sz="2412" b="1" smtClean="0">
                <a:solidFill>
                  <a:srgbClr val="000000"/>
                </a:solidFill>
                <a:latin typeface="Arial Bold"/>
                <a:cs typeface="Arial Bold"/>
              </a:rPr>
              <a:t>с КК</a:t>
            </a:r>
          </a:p>
          <a:p>
            <a:pPr>
              <a:lnSpc>
                <a:spcPts val="2200"/>
              </a:lnSpc>
            </a:pPr>
            <a:endParaRPr lang="en-CA" sz="2402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6200" y="5651500"/>
            <a:ext cx="9067800" cy="1028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  <a:tabLst>
                <a:tab pos="609600" algn="l"/>
                <a:tab pos="609600" algn="l"/>
              </a:tabLst>
            </a:pP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4.  Крайне высокие эксплуатационные издержки,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	вследствие отсутствия современных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Arial Bold"/>
                <a:cs typeface="Arial Bold"/>
              </a:rPr>
              <a:t>	автоматизированных систем управления.</a:t>
            </a:r>
          </a:p>
          <a:p>
            <a:pPr>
              <a:lnSpc>
                <a:spcPts val="23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53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33400" y="266700"/>
            <a:ext cx="8610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214" b="1" smtClean="0">
                <a:solidFill>
                  <a:srgbClr val="0033CC"/>
                </a:solidFill>
                <a:latin typeface="Arial Bold"/>
                <a:cs typeface="Arial Bold"/>
              </a:rPr>
              <a:t>Потребность операторов :</a:t>
            </a:r>
          </a:p>
          <a:p>
            <a:pPr>
              <a:lnSpc>
                <a:spcPts val="3680"/>
              </a:lnSpc>
            </a:pPr>
            <a:endParaRPr lang="en-CA" sz="32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6200" y="1016000"/>
            <a:ext cx="9067800" cy="1308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5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как можно быстрее и дешевле создавать новые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услуги с тем, чтобы постоянно привлекать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новых абонентов;</a:t>
            </a:r>
          </a:p>
          <a:p>
            <a:pPr>
              <a:lnSpc>
                <a:spcPts val="305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6200" y="22860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уменьшать затраты на обслуживание;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6200" y="28194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быть независимыми от поставщиков</a:t>
            </a:r>
            <a:br>
              <a:rPr lang="en-CA" sz="2798" smtClean="0">
                <a:solidFill>
                  <a:srgbClr val="000000"/>
                </a:solidFill>
                <a:latin typeface="Times New Roman"/>
              </a:rPr>
            </a:b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оборудования;</a:t>
            </a:r>
          </a:p>
          <a:p>
            <a:pPr>
              <a:lnSpc>
                <a:spcPts val="300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6200" y="3708400"/>
            <a:ext cx="90678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CA" sz="2795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 передавать все виды трафика (речь, данные,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0000"/>
                </a:solidFill>
                <a:latin typeface="Arial Bold"/>
                <a:cs typeface="Arial Bold"/>
              </a:rPr>
              <a:t>мультимедиа);</a:t>
            </a:r>
          </a:p>
          <a:p>
            <a:pPr>
              <a:lnSpc>
                <a:spcPts val="30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6200" y="4584700"/>
            <a:ext cx="9067800" cy="508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798" smtClean="0">
                <a:solidFill>
                  <a:srgbClr val="CF0D2F"/>
                </a:solidFill>
                <a:latin typeface="Arial"/>
                <a:cs typeface="Arial"/>
              </a:rPr>
              <a:t>•</a:t>
            </a:r>
            <a:r>
              <a:rPr lang="en-CA" sz="2808" b="1" smtClean="0">
                <a:solidFill>
                  <a:srgbClr val="000000"/>
                </a:solidFill>
                <a:latin typeface="Arial Bold"/>
                <a:cs typeface="Arial Bold"/>
              </a:rPr>
              <a:t> быть конкурентоспособными</a:t>
            </a:r>
          </a:p>
          <a:p>
            <a:pPr>
              <a:lnSpc>
                <a:spcPts val="3220"/>
              </a:lnSpc>
            </a:pPr>
            <a:endParaRPr lang="en-CA" sz="2798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01700" y="5626100"/>
            <a:ext cx="8242300" cy="927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  <a:tabLst>
                <a:tab pos="2070100" algn="l"/>
              </a:tabLst>
            </a:pPr>
            <a:r>
              <a:rPr lang="en-CA" sz="2805" b="1" smtClean="0">
                <a:solidFill>
                  <a:srgbClr val="0033CC"/>
                </a:solidFill>
                <a:latin typeface="Arial Bold"/>
                <a:cs typeface="Arial Bold"/>
              </a:rPr>
              <a:t>ПОЭТОМУ ВОЗНИКЛА НЕОБХОДИМОСТЬ</a:t>
            </a:r>
            <a:br>
              <a:rPr lang="en-CA" sz="2795" smtClean="0">
                <a:solidFill>
                  <a:srgbClr val="000000"/>
                </a:solidFill>
                <a:latin typeface="Times New Roman"/>
              </a:rPr>
            </a:br>
            <a:r>
              <a:rPr lang="en-CA" sz="2805" b="1" smtClean="0">
                <a:solidFill>
                  <a:srgbClr val="0033CC"/>
                </a:solidFill>
                <a:latin typeface="Arial Bold"/>
                <a:cs typeface="Arial Bold"/>
              </a:rPr>
              <a:t>	ПОСТРОЕНИЯ NGN</a:t>
            </a:r>
          </a:p>
          <a:p>
            <a:pPr>
              <a:lnSpc>
                <a:spcPts val="3100"/>
              </a:lnSpc>
            </a:pPr>
            <a:endParaRPr lang="en-CA" sz="2795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Privet1</vt:lpstr>
    </vt:vector>
  </TitlesOfParts>
  <Company>Investintech.com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A2E_Engine</dc:creator>
  <cp:lastModifiedBy>A2E_Engine</cp:lastModifiedBy>
  <dcterms:created xsi:type="dcterms:W3CDTF">2021-08-11T01:52:22Z</dcterms:created>
  <dcterms:modified xsi:type="dcterms:W3CDTF">2021-08-11T01:52:22Z</dcterms:modified>
</cp:coreProperties>
</file>